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70" r:id="rId3"/>
    <p:sldId id="257" r:id="rId4"/>
    <p:sldId id="259" r:id="rId5"/>
    <p:sldId id="263" r:id="rId6"/>
    <p:sldId id="260" r:id="rId7"/>
    <p:sldId id="262" r:id="rId8"/>
    <p:sldId id="272" r:id="rId9"/>
    <p:sldId id="261" r:id="rId10"/>
    <p:sldId id="264" r:id="rId11"/>
    <p:sldId id="265" r:id="rId12"/>
    <p:sldId id="266" r:id="rId13"/>
    <p:sldId id="276" r:id="rId14"/>
    <p:sldId id="275" r:id="rId15"/>
    <p:sldId id="273" r:id="rId16"/>
    <p:sldId id="274" r:id="rId17"/>
    <p:sldId id="279" r:id="rId18"/>
    <p:sldId id="280" r:id="rId19"/>
    <p:sldId id="258" r:id="rId20"/>
    <p:sldId id="267" r:id="rId21"/>
    <p:sldId id="269" r:id="rId22"/>
    <p:sldId id="271" r:id="rId23"/>
    <p:sldId id="277" r:id="rId24"/>
    <p:sldId id="278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0" d="100"/>
          <a:sy n="40" d="100"/>
        </p:scale>
        <p:origin x="-14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1F3BA0-0F9E-834E-99E7-1E5793178E35}" type="datetimeFigureOut">
              <a:rPr lang="en-US" smtClean="0"/>
              <a:t>16-10-17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1B76AF-0434-6A4B-8B72-709D3D9AD9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641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demoroom.physics.ncsu.edu</a:t>
            </a:r>
            <a:r>
              <a:rPr lang="en-US" dirty="0" smtClean="0"/>
              <a:t>/multimedia/images/demos/624mirrors.jpg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B76AF-0434-6A4B-8B72-709D3D9AD91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3774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www.cyberphysics.co.uk</a:t>
            </a:r>
            <a:r>
              <a:rPr lang="en-US" baseline="0" dirty="0" smtClean="0"/>
              <a:t>/graphics/diagrams/light/mirrors/concave_ray2.gif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B76AF-0434-6A4B-8B72-709D3D9AD91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1212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</a:t>
            </a:r>
            <a:r>
              <a:rPr lang="en-US" dirty="0" err="1" smtClean="0"/>
              <a:t>from:http</a:t>
            </a:r>
            <a:r>
              <a:rPr lang="en-US" dirty="0" smtClean="0"/>
              <a:t>://</a:t>
            </a:r>
            <a:r>
              <a:rPr lang="en-US" dirty="0" err="1" smtClean="0"/>
              <a:t>www.cyberphysics.co.uk</a:t>
            </a:r>
            <a:r>
              <a:rPr lang="en-US" dirty="0" smtClean="0"/>
              <a:t>/graphics/diagrams/light/mirrors/concave_ray1.gif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B76AF-0434-6A4B-8B72-709D3D9AD91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1212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www.physicsclassroom.com</a:t>
            </a:r>
            <a:r>
              <a:rPr lang="en-US" dirty="0" smtClean="0"/>
              <a:t>/</a:t>
            </a:r>
            <a:r>
              <a:rPr lang="en-US" dirty="0" err="1" smtClean="0"/>
              <a:t>mmedia</a:t>
            </a:r>
            <a:r>
              <a:rPr lang="en-US" dirty="0" smtClean="0"/>
              <a:t>/optics/</a:t>
            </a:r>
            <a:r>
              <a:rPr lang="en-US" dirty="0" err="1" smtClean="0"/>
              <a:t>rdcma.cfm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B76AF-0434-6A4B-8B72-709D3D9AD91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3924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slideplayer.com</a:t>
            </a:r>
            <a:r>
              <a:rPr lang="en-US" smtClean="0"/>
              <a:t>/slide/756652/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B76AF-0434-6A4B-8B72-709D3D9AD91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2711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physics.stackexchange.com</a:t>
            </a:r>
            <a:r>
              <a:rPr lang="en-US" baseline="0" dirty="0" smtClean="0"/>
              <a:t>/questions/249384/spherical-aberration-in-concave-mirrors</a:t>
            </a:r>
          </a:p>
          <a:p>
            <a:endParaRPr lang="en-US" baseline="0" dirty="0" smtClean="0"/>
          </a:p>
          <a:p>
            <a:r>
              <a:rPr lang="en-US" baseline="0" dirty="0" smtClean="0"/>
              <a:t>-</a:t>
            </a:r>
            <a:r>
              <a:rPr lang="en-US" baseline="0" dirty="0" err="1" smtClean="0"/>
              <a:t>relflected</a:t>
            </a:r>
            <a:r>
              <a:rPr lang="en-US" baseline="0" dirty="0" smtClean="0"/>
              <a:t> rays from the out parts of the mirror do not go through the focal point, causing distortion of the image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B76AF-0434-6A4B-8B72-709D3D9AD91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1779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https://www.vat19.com/item/</a:t>
            </a:r>
            <a:r>
              <a:rPr lang="en-US" dirty="0" err="1" smtClean="0"/>
              <a:t>zadro</a:t>
            </a:r>
            <a:r>
              <a:rPr lang="en-US" dirty="0" smtClean="0"/>
              <a:t>-fogless-shower-mirror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B76AF-0434-6A4B-8B72-709D3D9AD91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1470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http://sciencentech07.blogspot.ca/2011_11_01_archive.html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B76AF-0434-6A4B-8B72-709D3D9AD91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985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www.artsjournal.com</a:t>
            </a:r>
            <a:r>
              <a:rPr lang="en-US" dirty="0" smtClean="0"/>
              <a:t>/</a:t>
            </a:r>
            <a:r>
              <a:rPr lang="en-US" dirty="0" err="1" smtClean="0"/>
              <a:t>aestheticgrounds</a:t>
            </a:r>
            <a:r>
              <a:rPr lang="en-US" dirty="0" smtClean="0"/>
              <a:t>/</a:t>
            </a:r>
            <a:r>
              <a:rPr lang="en-US" dirty="0" err="1" smtClean="0"/>
              <a:t>wp</a:t>
            </a:r>
            <a:r>
              <a:rPr lang="en-US" dirty="0" smtClean="0"/>
              <a:t>/</a:t>
            </a:r>
            <a:r>
              <a:rPr lang="en-US" dirty="0" err="1" smtClean="0"/>
              <a:t>wp</a:t>
            </a:r>
            <a:r>
              <a:rPr lang="en-US" dirty="0" smtClean="0"/>
              <a:t>-content/uploads/2013/05/8659744887_b04a0894c3_z.jpg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B76AF-0434-6A4B-8B72-709D3D9AD91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405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sciencelearn.org.nz</a:t>
            </a:r>
            <a:r>
              <a:rPr lang="en-US" dirty="0" smtClean="0"/>
              <a:t>/</a:t>
            </a:r>
            <a:r>
              <a:rPr lang="en-US" dirty="0" err="1" smtClean="0"/>
              <a:t>var</a:t>
            </a:r>
            <a:r>
              <a:rPr lang="en-US" dirty="0" smtClean="0"/>
              <a:t>/</a:t>
            </a:r>
            <a:r>
              <a:rPr lang="en-US" dirty="0" err="1" smtClean="0"/>
              <a:t>sciencelearn</a:t>
            </a:r>
            <a:r>
              <a:rPr lang="en-US" dirty="0" smtClean="0"/>
              <a:t>/storage/images/contexts/light-and-sight/</a:t>
            </a:r>
            <a:r>
              <a:rPr lang="en-US" dirty="0" err="1" smtClean="0"/>
              <a:t>sci</a:t>
            </a:r>
            <a:r>
              <a:rPr lang="en-US" dirty="0" smtClean="0"/>
              <a:t>-media/images/convex-mirror/685505-1-eng-NZ/Convex-</a:t>
            </a:r>
            <a:r>
              <a:rPr lang="en-US" dirty="0" err="1" smtClean="0"/>
              <a:t>mirror.jpg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B76AF-0434-6A4B-8B72-709D3D9AD91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454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http://</a:t>
            </a:r>
            <a:r>
              <a:rPr lang="en-US" baseline="0" dirty="0" err="1" smtClean="0"/>
              <a:t>www.cyberphysics.co.uk</a:t>
            </a:r>
            <a:r>
              <a:rPr lang="en-US" baseline="0" smtClean="0"/>
              <a:t>/graphics/diagrams/light/mirrors/convex_ray4.gif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B76AF-0434-6A4B-8B72-709D3D9AD91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199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</a:t>
            </a:r>
            <a:r>
              <a:rPr lang="sv-SE" dirty="0" smtClean="0"/>
              <a:t>http://</a:t>
            </a:r>
            <a:r>
              <a:rPr lang="sv-SE" dirty="0" err="1" smtClean="0"/>
              <a:t>media.mutualart.com</a:t>
            </a:r>
            <a:r>
              <a:rPr lang="sv-SE" dirty="0" smtClean="0"/>
              <a:t>/Images/2009_03/12/0065/133957/133957_a639ad94-456f-4338-bac0-461c6b3c4e6e_-1.Jpeg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B76AF-0434-6A4B-8B72-709D3D9AD91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1598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http://</a:t>
            </a:r>
            <a:r>
              <a:rPr lang="en-US" baseline="0" dirty="0" err="1" smtClean="0"/>
              <a:t>www.physicsclassroom.com</a:t>
            </a:r>
            <a:r>
              <a:rPr lang="en-US" baseline="0" dirty="0" smtClean="0"/>
              <a:t>/class/</a:t>
            </a:r>
            <a:r>
              <a:rPr lang="en-US" baseline="0" dirty="0" err="1" smtClean="0"/>
              <a:t>refln</a:t>
            </a:r>
            <a:r>
              <a:rPr lang="en-US" baseline="0" smtClean="0"/>
              <a:t>/Lesson-4/Image-Characteristics-for-Convex-Mirrors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B76AF-0434-6A4B-8B72-709D3D9AD91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7193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www.barriersdirect.co.uk</a:t>
            </a:r>
            <a:r>
              <a:rPr lang="en-US" dirty="0" smtClean="0"/>
              <a:t>/car-security-mirrors-signage-c1171/safety-security-mirrors-c1043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B76AF-0434-6A4B-8B72-709D3D9AD91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488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www.gettyimages.ca</a:t>
            </a:r>
            <a:r>
              <a:rPr lang="en-US" dirty="0" smtClean="0"/>
              <a:t>/detail/news-photo/private-security-guard-uses-a-mirror-to-inspect-underneath-news-photo/520155252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B76AF-0434-6A4B-8B72-709D3D9AD91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281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</a:t>
            </a:r>
            <a:r>
              <a:rPr lang="it-IT" dirty="0" err="1" smtClean="0"/>
              <a:t>https</a:t>
            </a:r>
            <a:r>
              <a:rPr lang="it-IT" dirty="0" smtClean="0"/>
              <a:t>://s-media-cache-ak0.pinimg.com/736x/95/4d/2e/954d2e273627c8be175506d015687635.jpg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B76AF-0434-6A4B-8B72-709D3D9AD91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2035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upload.wikimedia.org</a:t>
            </a:r>
            <a:r>
              <a:rPr lang="en-US" dirty="0" smtClean="0"/>
              <a:t>/</a:t>
            </a:r>
            <a:r>
              <a:rPr lang="en-US" dirty="0" err="1" smtClean="0"/>
              <a:t>wikipedia</a:t>
            </a:r>
            <a:r>
              <a:rPr lang="en-US" dirty="0" smtClean="0"/>
              <a:t>/commons/thumb/4/43/</a:t>
            </a:r>
            <a:r>
              <a:rPr lang="en-US" dirty="0" err="1" smtClean="0"/>
              <a:t>Concave_mirror.svg</a:t>
            </a:r>
            <a:r>
              <a:rPr lang="en-US" dirty="0" smtClean="0"/>
              <a:t>/2000px-Concave_mirror.svg.png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B76AF-0434-6A4B-8B72-709D3D9AD91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5351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en.wikipedia.org</a:t>
            </a:r>
            <a:r>
              <a:rPr lang="en-US" dirty="0" smtClean="0"/>
              <a:t>/wiki/</a:t>
            </a:r>
            <a:r>
              <a:rPr lang="en-US" dirty="0" err="1" smtClean="0"/>
              <a:t>Curved_mirror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B76AF-0434-6A4B-8B72-709D3D9AD91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8632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www.cyberphysics.co.uk</a:t>
            </a:r>
            <a:r>
              <a:rPr lang="en-US" dirty="0" smtClean="0"/>
              <a:t>/graphics/diagrams/light/mirrors/concave1.gif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B76AF-0434-6A4B-8B72-709D3D9AD91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2278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www.cyberphysics.co.uk</a:t>
            </a:r>
            <a:r>
              <a:rPr lang="en-US" dirty="0" smtClean="0"/>
              <a:t>/graphics/diagrams/light/mirrors/concave2.gif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B76AF-0434-6A4B-8B72-709D3D9AD91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2278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www.tutorvista.com</a:t>
            </a:r>
            <a:r>
              <a:rPr lang="en-US" baseline="0" dirty="0" smtClean="0"/>
              <a:t>/content/science/science-ii/reflection-light/formation-spherical-</a:t>
            </a:r>
            <a:r>
              <a:rPr lang="en-US" baseline="0" dirty="0" err="1" smtClean="0"/>
              <a:t>mirrors.php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B76AF-0434-6A4B-8B72-709D3D9AD91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3333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www.cyberphysics.co.uk</a:t>
            </a:r>
            <a:r>
              <a:rPr lang="en-US" baseline="0" dirty="0" smtClean="0"/>
              <a:t>/graphics/diagrams/light/mirrors/concave_ray3.gif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B76AF-0434-6A4B-8B72-709D3D9AD91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121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59B6F-F4B5-E547-86FB-5C4BF02330DD}" type="datetimeFigureOut">
              <a:rPr lang="en-US" smtClean="0"/>
              <a:t>16-10-17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3EC31-7169-AB45-97BF-7E972265D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716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59B6F-F4B5-E547-86FB-5C4BF02330DD}" type="datetimeFigureOut">
              <a:rPr lang="en-US" smtClean="0"/>
              <a:t>16-10-17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3EC31-7169-AB45-97BF-7E972265D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29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59B6F-F4B5-E547-86FB-5C4BF02330DD}" type="datetimeFigureOut">
              <a:rPr lang="en-US" smtClean="0"/>
              <a:t>16-10-17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3EC31-7169-AB45-97BF-7E972265D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30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59B6F-F4B5-E547-86FB-5C4BF02330DD}" type="datetimeFigureOut">
              <a:rPr lang="en-US" smtClean="0"/>
              <a:t>16-10-17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3EC31-7169-AB45-97BF-7E972265D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688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59B6F-F4B5-E547-86FB-5C4BF02330DD}" type="datetimeFigureOut">
              <a:rPr lang="en-US" smtClean="0"/>
              <a:t>16-10-17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3EC31-7169-AB45-97BF-7E972265D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515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59B6F-F4B5-E547-86FB-5C4BF02330DD}" type="datetimeFigureOut">
              <a:rPr lang="en-US" smtClean="0"/>
              <a:t>16-10-17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3EC31-7169-AB45-97BF-7E972265D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014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59B6F-F4B5-E547-86FB-5C4BF02330DD}" type="datetimeFigureOut">
              <a:rPr lang="en-US" smtClean="0"/>
              <a:t>16-10-17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3EC31-7169-AB45-97BF-7E972265D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086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59B6F-F4B5-E547-86FB-5C4BF02330DD}" type="datetimeFigureOut">
              <a:rPr lang="en-US" smtClean="0"/>
              <a:t>16-10-17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3EC31-7169-AB45-97BF-7E972265D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31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59B6F-F4B5-E547-86FB-5C4BF02330DD}" type="datetimeFigureOut">
              <a:rPr lang="en-US" smtClean="0"/>
              <a:t>16-10-17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3EC31-7169-AB45-97BF-7E972265D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427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59B6F-F4B5-E547-86FB-5C4BF02330DD}" type="datetimeFigureOut">
              <a:rPr lang="en-US" smtClean="0"/>
              <a:t>16-10-17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3EC31-7169-AB45-97BF-7E972265D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115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59B6F-F4B5-E547-86FB-5C4BF02330DD}" type="datetimeFigureOut">
              <a:rPr lang="en-US" smtClean="0"/>
              <a:t>16-10-17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3EC31-7169-AB45-97BF-7E972265D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662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59B6F-F4B5-E547-86FB-5C4BF02330DD}" type="datetimeFigureOut">
              <a:rPr lang="en-US" smtClean="0"/>
              <a:t>16-10-17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3EC31-7169-AB45-97BF-7E972265D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455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NuFjqPEXG_4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7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8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9.gi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0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Concave &amp; Convex Mirrors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10.3 &amp; 10.4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203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ncave_ray3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799" b="-21799"/>
          <a:stretch>
            <a:fillRect/>
          </a:stretch>
        </p:blipFill>
        <p:spPr>
          <a:xfrm>
            <a:off x="207963" y="284163"/>
            <a:ext cx="8720137" cy="6332537"/>
          </a:xfrm>
        </p:spPr>
      </p:pic>
    </p:spTree>
    <p:extLst>
      <p:ext uri="{BB962C8B-B14F-4D97-AF65-F5344CB8AC3E}">
        <p14:creationId xmlns:p14="http://schemas.microsoft.com/office/powerpoint/2010/main" val="1894912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concave_ray2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0" r="-360"/>
          <a:stretch>
            <a:fillRect/>
          </a:stretch>
        </p:blipFill>
        <p:spPr>
          <a:xfrm>
            <a:off x="207963" y="246063"/>
            <a:ext cx="8701087" cy="6237287"/>
          </a:xfrm>
        </p:spPr>
      </p:pic>
    </p:spTree>
    <p:extLst>
      <p:ext uri="{BB962C8B-B14F-4D97-AF65-F5344CB8AC3E}">
        <p14:creationId xmlns:p14="http://schemas.microsoft.com/office/powerpoint/2010/main" val="864851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ncave_ray1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75" b="-1075"/>
          <a:stretch>
            <a:fillRect/>
          </a:stretch>
        </p:blipFill>
        <p:spPr>
          <a:xfrm>
            <a:off x="230188" y="177800"/>
            <a:ext cx="8678862" cy="6400800"/>
          </a:xfrm>
        </p:spPr>
      </p:pic>
    </p:spTree>
    <p:extLst>
      <p:ext uri="{BB962C8B-B14F-4D97-AF65-F5344CB8AC3E}">
        <p14:creationId xmlns:p14="http://schemas.microsoft.com/office/powerpoint/2010/main" val="819842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www.physicsclassroom.com</a:t>
            </a:r>
            <a:endParaRPr lang="en-US" dirty="0"/>
          </a:p>
        </p:txBody>
      </p:sp>
      <p:pic>
        <p:nvPicPr>
          <p:cNvPr id="8" name="Content Placeholder 7" descr="rdcma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94" r="-95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80242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Demonstrations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are you upside-down in your reflection on the concave surface of the spoon?  Place one finger in front of the spoon and look at its image.</a:t>
            </a:r>
          </a:p>
          <a:p>
            <a:r>
              <a:rPr lang="en-US" dirty="0" smtClean="0"/>
              <a:t>Moving object from between C &amp; F to between F &amp; V with a concave </a:t>
            </a:r>
            <a:r>
              <a:rPr lang="en-US" dirty="0"/>
              <a:t>mirror: </a:t>
            </a:r>
            <a:r>
              <a:rPr lang="en-US" dirty="0">
                <a:hlinkClick r:id="rId2"/>
              </a:rPr>
              <a:t>https://www.youtube.com/watch?v=</a:t>
            </a:r>
            <a:r>
              <a:rPr lang="en-US" dirty="0" smtClean="0">
                <a:hlinkClick r:id="rId2"/>
              </a:rPr>
              <a:t>NuFjqPEXG_4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781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Calculating Characteristics</a:t>
            </a:r>
            <a:endParaRPr lang="en-US" dirty="0"/>
          </a:p>
        </p:txBody>
      </p:sp>
      <p:pic>
        <p:nvPicPr>
          <p:cNvPr id="4" name="Content Placeholder 3" descr="slide_23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12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Spherical Aberration</a:t>
            </a:r>
            <a:endParaRPr lang="en-US" dirty="0"/>
          </a:p>
        </p:txBody>
      </p:sp>
      <p:pic>
        <p:nvPicPr>
          <p:cNvPr id="4" name="Content Placeholder 3" descr="6NsyX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221" r="-232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38535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Application: Bathroom Mirror</a:t>
            </a:r>
            <a:endParaRPr lang="en-US" dirty="0"/>
          </a:p>
        </p:txBody>
      </p:sp>
      <p:pic>
        <p:nvPicPr>
          <p:cNvPr id="4" name="Content Placeholder 3" descr="fog-free-shaving-mirror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82" b="85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910383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Application: Dental Mirror</a:t>
            </a:r>
            <a:endParaRPr lang="en-US" dirty="0"/>
          </a:p>
        </p:txBody>
      </p:sp>
      <p:pic>
        <p:nvPicPr>
          <p:cNvPr id="4" name="Content Placeholder 3" descr="ancillary-teeth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14" b="223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268950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Anish</a:t>
            </a:r>
            <a:r>
              <a:rPr lang="en-US" dirty="0" smtClean="0"/>
              <a:t> </a:t>
            </a:r>
            <a:r>
              <a:rPr lang="en-US" dirty="0" err="1" smtClean="0"/>
              <a:t>Kapoor</a:t>
            </a:r>
            <a:r>
              <a:rPr lang="en-US" dirty="0" smtClean="0"/>
              <a:t> – Cloud Gate</a:t>
            </a:r>
            <a:endParaRPr lang="en-US" dirty="0"/>
          </a:p>
        </p:txBody>
      </p:sp>
      <p:pic>
        <p:nvPicPr>
          <p:cNvPr id="4" name="Content Placeholder 3" descr="8659744887_b04a0894c3_z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7" b="77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75950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Anish</a:t>
            </a:r>
            <a:r>
              <a:rPr lang="en-US" dirty="0" smtClean="0"/>
              <a:t> </a:t>
            </a:r>
            <a:r>
              <a:rPr lang="en-US" dirty="0" err="1" smtClean="0"/>
              <a:t>Kapoor</a:t>
            </a:r>
            <a:r>
              <a:rPr lang="en-US" dirty="0" smtClean="0"/>
              <a:t> – British-Indian Sculptor</a:t>
            </a:r>
            <a:endParaRPr lang="en-US" dirty="0"/>
          </a:p>
        </p:txBody>
      </p:sp>
      <p:pic>
        <p:nvPicPr>
          <p:cNvPr id="9" name="Content Placeholder 8" descr="133957_a639ad94-456f-4338-bac0-461c6b3c4e6e_-1.Jpe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13" b="61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9545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Convex Mirrors</a:t>
            </a:r>
            <a:endParaRPr lang="en-US" dirty="0"/>
          </a:p>
        </p:txBody>
      </p:sp>
      <p:pic>
        <p:nvPicPr>
          <p:cNvPr id="4" name="Content Placeholder 3" descr="Convex-mirror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3" b="87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92649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Ray Diagrams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Place bottom of object on principal axis.</a:t>
            </a:r>
          </a:p>
          <a:p>
            <a:r>
              <a:rPr lang="en-US" dirty="0" smtClean="0"/>
              <a:t>First ray travels from the top of the object to the mirror, parallel to the principal.</a:t>
            </a:r>
          </a:p>
          <a:p>
            <a:r>
              <a:rPr lang="en-US" dirty="0" smtClean="0"/>
              <a:t>Second ray travels from the focal point to the top of the object to the mirror.</a:t>
            </a:r>
          </a:p>
          <a:p>
            <a:r>
              <a:rPr lang="en-US" dirty="0" smtClean="0"/>
              <a:t>Third ray travels from the </a:t>
            </a:r>
            <a:r>
              <a:rPr lang="en-US" dirty="0" err="1" smtClean="0"/>
              <a:t>centre</a:t>
            </a:r>
            <a:r>
              <a:rPr lang="en-US" dirty="0" smtClean="0"/>
              <a:t> of curvature to the top of the object then to the mirror.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269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nvex_ray4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116" b="-15116"/>
          <a:stretch>
            <a:fillRect/>
          </a:stretch>
        </p:blipFill>
        <p:spPr>
          <a:xfrm>
            <a:off x="284163" y="360363"/>
            <a:ext cx="8605837" cy="6180137"/>
          </a:xfrm>
        </p:spPr>
      </p:pic>
    </p:spTree>
    <p:extLst>
      <p:ext uri="{BB962C8B-B14F-4D97-AF65-F5344CB8AC3E}">
        <p14:creationId xmlns:p14="http://schemas.microsoft.com/office/powerpoint/2010/main" val="4528365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 of object </a:t>
            </a:r>
            <a:r>
              <a:rPr lang="en-US" dirty="0" err="1" smtClean="0"/>
              <a:t>doesn</a:t>
            </a:r>
            <a:r>
              <a:rPr lang="uk-UA" dirty="0" smtClean="0"/>
              <a:t>’</a:t>
            </a:r>
            <a:r>
              <a:rPr lang="en-US" dirty="0" smtClean="0"/>
              <a:t>t matter</a:t>
            </a:r>
            <a:endParaRPr lang="en-US" dirty="0"/>
          </a:p>
        </p:txBody>
      </p:sp>
      <p:pic>
        <p:nvPicPr>
          <p:cNvPr id="4" name="Content Placeholder 3" descr="u13l4c1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632" b="-386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468578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Application: </a:t>
            </a:r>
            <a:r>
              <a:rPr lang="en-US" dirty="0" smtClean="0"/>
              <a:t>Security Mirror</a:t>
            </a:r>
            <a:endParaRPr lang="en-US" dirty="0"/>
          </a:p>
        </p:txBody>
      </p:sp>
      <p:pic>
        <p:nvPicPr>
          <p:cNvPr id="4" name="Content Placeholder 3" descr="251b0176_DETECTIVE-X_Acrylic_Mirror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898511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Application: Security Mirror</a:t>
            </a:r>
            <a:endParaRPr lang="en-US" dirty="0"/>
          </a:p>
        </p:txBody>
      </p:sp>
      <p:pic>
        <p:nvPicPr>
          <p:cNvPr id="4" name="Content Placeholder 3" descr="520155252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729" r="-107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78914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Anish</a:t>
            </a:r>
            <a:r>
              <a:rPr lang="en-US" dirty="0" smtClean="0"/>
              <a:t> </a:t>
            </a:r>
            <a:r>
              <a:rPr lang="en-US" dirty="0" err="1" smtClean="0"/>
              <a:t>Kapoor</a:t>
            </a:r>
            <a:r>
              <a:rPr lang="en-US" dirty="0" smtClean="0"/>
              <a:t> – Sky Mirror</a:t>
            </a:r>
            <a:endParaRPr lang="en-US" dirty="0"/>
          </a:p>
        </p:txBody>
      </p:sp>
      <p:pic>
        <p:nvPicPr>
          <p:cNvPr id="7" name="Content Placeholder 6" descr="954d2e273627c8be175506d015687635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30744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Concave Mirrors</a:t>
            </a:r>
            <a:endParaRPr lang="en-US" dirty="0"/>
          </a:p>
        </p:txBody>
      </p:sp>
      <p:pic>
        <p:nvPicPr>
          <p:cNvPr id="4" name="Content Placeholder 3" descr="2000px-Concave_mirror.svg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914" r="-219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17652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 to know…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/>
              <a:t>p</a:t>
            </a:r>
            <a:r>
              <a:rPr lang="en-US" b="1" dirty="0" smtClean="0"/>
              <a:t>rincipal axis</a:t>
            </a:r>
          </a:p>
          <a:p>
            <a:r>
              <a:rPr lang="en-US" b="1" dirty="0"/>
              <a:t>v</a:t>
            </a:r>
            <a:r>
              <a:rPr lang="en-US" b="1" dirty="0" smtClean="0"/>
              <a:t>ertex </a:t>
            </a:r>
            <a:r>
              <a:rPr lang="en-US" b="1" i="1" dirty="0" smtClean="0"/>
              <a:t>(V)</a:t>
            </a:r>
          </a:p>
          <a:p>
            <a:r>
              <a:rPr lang="en-US" b="1" dirty="0" err="1"/>
              <a:t>c</a:t>
            </a:r>
            <a:r>
              <a:rPr lang="en-US" b="1" dirty="0" err="1" smtClean="0"/>
              <a:t>entre</a:t>
            </a:r>
            <a:r>
              <a:rPr lang="en-US" b="1" dirty="0" smtClean="0"/>
              <a:t> of curvature </a:t>
            </a:r>
            <a:r>
              <a:rPr lang="en-US" b="1" i="1" dirty="0" smtClean="0"/>
              <a:t>(C)</a:t>
            </a:r>
          </a:p>
          <a:p>
            <a:r>
              <a:rPr lang="en-US" b="1" dirty="0"/>
              <a:t>f</a:t>
            </a:r>
            <a:r>
              <a:rPr lang="en-US" b="1" dirty="0" smtClean="0"/>
              <a:t>ocal point</a:t>
            </a:r>
            <a:r>
              <a:rPr lang="en-US" b="1" i="1" dirty="0" smtClean="0"/>
              <a:t> (F)</a:t>
            </a:r>
          </a:p>
          <a:p>
            <a:r>
              <a:rPr lang="en-US" b="1" dirty="0"/>
              <a:t>f</a:t>
            </a:r>
            <a:r>
              <a:rPr lang="en-US" b="1" dirty="0" smtClean="0"/>
              <a:t>ocal length</a:t>
            </a:r>
          </a:p>
        </p:txBody>
      </p:sp>
      <p:pic>
        <p:nvPicPr>
          <p:cNvPr id="5" name="Content Placeholder 4" descr="2000px-Concave_mirror.svg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420" b="-15420"/>
          <a:stretch>
            <a:fillRect/>
          </a:stretch>
        </p:blipFill>
        <p:spPr>
          <a:xfrm>
            <a:off x="4327525" y="1600200"/>
            <a:ext cx="4633913" cy="4795838"/>
          </a:xfrm>
        </p:spPr>
      </p:pic>
    </p:spTree>
    <p:extLst>
      <p:ext uri="{BB962C8B-B14F-4D97-AF65-F5344CB8AC3E}">
        <p14:creationId xmlns:p14="http://schemas.microsoft.com/office/powerpoint/2010/main" val="2972375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Focal Point (F)</a:t>
            </a:r>
            <a:endParaRPr lang="en-US" dirty="0"/>
          </a:p>
        </p:txBody>
      </p:sp>
      <p:pic>
        <p:nvPicPr>
          <p:cNvPr id="5" name="Content Placeholder 4" descr="concave1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49" r="-45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00556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concave2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73" r="-1473"/>
          <a:stretch>
            <a:fillRect/>
          </a:stretch>
        </p:blipFill>
        <p:spPr>
          <a:xfrm>
            <a:off x="457200" y="587375"/>
            <a:ext cx="8229600" cy="5538788"/>
          </a:xfrm>
        </p:spPr>
      </p:pic>
    </p:spTree>
    <p:extLst>
      <p:ext uri="{BB962C8B-B14F-4D97-AF65-F5344CB8AC3E}">
        <p14:creationId xmlns:p14="http://schemas.microsoft.com/office/powerpoint/2010/main" val="600886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Centre of Curvature (C)</a:t>
            </a:r>
            <a:endParaRPr lang="en-US" dirty="0"/>
          </a:p>
        </p:txBody>
      </p:sp>
      <p:pic>
        <p:nvPicPr>
          <p:cNvPr id="4" name="Content Placeholder 3" descr="concave-mirror-light-ray-through-centre-of-curvature.jpe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1" r="51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50212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Ray Diagrams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Place bottom of object on principal axis.</a:t>
            </a:r>
          </a:p>
          <a:p>
            <a:r>
              <a:rPr lang="en-US" dirty="0" smtClean="0"/>
              <a:t>First ray travels from the top of the object to the mirror, parallel to the principal axis.</a:t>
            </a:r>
          </a:p>
          <a:p>
            <a:r>
              <a:rPr lang="en-US" dirty="0" smtClean="0"/>
              <a:t>Second ray travels from the top of the object, through the focal point, to the mirror.</a:t>
            </a:r>
          </a:p>
          <a:p>
            <a:r>
              <a:rPr lang="en-US" dirty="0" smtClean="0"/>
              <a:t>Third ray travels from the top of the object, through the </a:t>
            </a:r>
            <a:r>
              <a:rPr lang="en-US" dirty="0" err="1" smtClean="0"/>
              <a:t>centre</a:t>
            </a:r>
            <a:r>
              <a:rPr lang="en-US" dirty="0" smtClean="0"/>
              <a:t> of curvature, to the mirror.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86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822</Words>
  <Application>Microsoft Macintosh PowerPoint</Application>
  <PresentationFormat>On-screen Show (4:3)</PresentationFormat>
  <Paragraphs>82</Paragraphs>
  <Slides>25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Concave &amp; Convex Mirrors</vt:lpstr>
      <vt:lpstr>Anish Kapoor – British-Indian Sculptor</vt:lpstr>
      <vt:lpstr>Anish Kapoor – Sky Mirror</vt:lpstr>
      <vt:lpstr>Concave Mirrors</vt:lpstr>
      <vt:lpstr>Terms to know…</vt:lpstr>
      <vt:lpstr>Focal Point (F)</vt:lpstr>
      <vt:lpstr>PowerPoint Presentation</vt:lpstr>
      <vt:lpstr>Centre of Curvature (C)</vt:lpstr>
      <vt:lpstr>Ray Diagrams</vt:lpstr>
      <vt:lpstr>PowerPoint Presentation</vt:lpstr>
      <vt:lpstr>PowerPoint Presentation</vt:lpstr>
      <vt:lpstr>PowerPoint Presentation</vt:lpstr>
      <vt:lpstr>www.physicsclassroom.com</vt:lpstr>
      <vt:lpstr>Demonstrations</vt:lpstr>
      <vt:lpstr>Calculating Characteristics</vt:lpstr>
      <vt:lpstr>Spherical Aberration</vt:lpstr>
      <vt:lpstr>Application: Bathroom Mirror</vt:lpstr>
      <vt:lpstr>Application: Dental Mirror</vt:lpstr>
      <vt:lpstr>Anish Kapoor – Cloud Gate</vt:lpstr>
      <vt:lpstr>Convex Mirrors</vt:lpstr>
      <vt:lpstr>Ray Diagrams</vt:lpstr>
      <vt:lpstr>PowerPoint Presentation</vt:lpstr>
      <vt:lpstr>Location of object doesn’t matter</vt:lpstr>
      <vt:lpstr>Application: Security Mirror</vt:lpstr>
      <vt:lpstr>Application: Security Mirror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Concave &amp; Convex Mirrors</dc:title>
  <dc:creator>rubina khan</dc:creator>
  <cp:lastModifiedBy>rubina khan</cp:lastModifiedBy>
  <cp:revision>54</cp:revision>
  <dcterms:created xsi:type="dcterms:W3CDTF">2015-10-22T03:11:06Z</dcterms:created>
  <dcterms:modified xsi:type="dcterms:W3CDTF">2016-10-18T01:48:43Z</dcterms:modified>
</cp:coreProperties>
</file>